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3" r:id="rId2"/>
    <p:sldId id="256" r:id="rId3"/>
    <p:sldId id="257" r:id="rId4"/>
    <p:sldId id="258" r:id="rId5"/>
    <p:sldId id="291" r:id="rId6"/>
    <p:sldId id="259" r:id="rId7"/>
    <p:sldId id="260" r:id="rId8"/>
    <p:sldId id="288" r:id="rId9"/>
    <p:sldId id="261" r:id="rId10"/>
    <p:sldId id="262" r:id="rId11"/>
    <p:sldId id="263" r:id="rId12"/>
    <p:sldId id="264" r:id="rId13"/>
    <p:sldId id="268" r:id="rId14"/>
    <p:sldId id="269" r:id="rId15"/>
    <p:sldId id="270" r:id="rId16"/>
    <p:sldId id="271" r:id="rId17"/>
    <p:sldId id="272" r:id="rId18"/>
    <p:sldId id="273" r:id="rId19"/>
    <p:sldId id="274" r:id="rId20"/>
    <p:sldId id="289" r:id="rId21"/>
    <p:sldId id="290" r:id="rId22"/>
    <p:sldId id="279" r:id="rId23"/>
    <p:sldId id="280" r:id="rId24"/>
    <p:sldId id="281" r:id="rId25"/>
    <p:sldId id="284" r:id="rId26"/>
    <p:sldId id="285" r:id="rId27"/>
    <p:sldId id="286" r:id="rId28"/>
    <p:sldId id="287" r:id="rId29"/>
    <p:sldId id="292"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DD80E2-9615-441E-894E-E8B840123E44}" type="datetimeFigureOut">
              <a:rPr lang="it-IT" smtClean="0"/>
              <a:t>01/03/2019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8DD80E2-9615-441E-894E-E8B840123E44}" type="datetimeFigureOut">
              <a:rPr lang="it-IT" smtClean="0"/>
              <a:t>01/03/2019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DD80E2-9615-441E-894E-E8B840123E44}" type="datetimeFigureOut">
              <a:rPr lang="it-IT" smtClean="0"/>
              <a:t>01/03/2019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C565145-CA0F-4065-9F01-1830C2BE62D6}"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8DD80E2-9615-441E-894E-E8B840123E44}" type="datetimeFigureOut">
              <a:rPr lang="it-IT" smtClean="0"/>
              <a:t>01/03/2019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C565145-CA0F-4065-9F01-1830C2BE62D6}"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8DD80E2-9615-441E-894E-E8B840123E44}" type="datetimeFigureOut">
              <a:rPr lang="it-IT" smtClean="0"/>
              <a:t>01/03/2019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38DD80E2-9615-441E-894E-E8B840123E44}" type="datetimeFigureOut">
              <a:rPr lang="it-IT" smtClean="0"/>
              <a:t>01/03/2019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C565145-CA0F-4065-9F01-1830C2BE62D6}"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8DD80E2-9615-441E-894E-E8B840123E44}" type="datetimeFigureOut">
              <a:rPr lang="it-IT" smtClean="0"/>
              <a:t>01/03/2019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38DD80E2-9615-441E-894E-E8B840123E44}" type="datetimeFigureOut">
              <a:rPr lang="it-IT" smtClean="0"/>
              <a:t>01/03/2019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DD80E2-9615-441E-894E-E8B840123E44}" type="datetimeFigureOut">
              <a:rPr lang="it-IT" smtClean="0"/>
              <a:t>01/03/2019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C565145-CA0F-4065-9F01-1830C2BE62D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DD80E2-9615-441E-894E-E8B840123E44}" type="datetimeFigureOut">
              <a:rPr lang="it-IT" smtClean="0"/>
              <a:t>01/03/2019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C565145-CA0F-4065-9F01-1830C2BE62D6}"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DD80E2-9615-441E-894E-E8B840123E44}" type="datetimeFigureOut">
              <a:rPr lang="it-IT" smtClean="0"/>
              <a:t>01/03/2019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C565145-CA0F-4065-9F01-1830C2BE62D6}"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DD80E2-9615-441E-894E-E8B840123E44}" type="datetimeFigureOut">
              <a:rPr lang="it-IT" smtClean="0"/>
              <a:t>01/03/2019</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565145-CA0F-4065-9F01-1830C2BE62D6}"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Il Sistema </a:t>
            </a:r>
            <a:r>
              <a:rPr lang="it-IT" dirty="0" smtClean="0"/>
              <a:t>Sa</a:t>
            </a:r>
            <a:r>
              <a:rPr lang="it-IT" dirty="0" smtClean="0"/>
              <a:t>nitario </a:t>
            </a:r>
            <a:r>
              <a:rPr lang="it-IT" dirty="0"/>
              <a:t>N</a:t>
            </a:r>
            <a:r>
              <a:rPr lang="it-IT" dirty="0" smtClean="0"/>
              <a:t>azionale e il Sistema Sanitario Regionale della Basilicata.</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127127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2564904"/>
            <a:ext cx="8568952" cy="3450696"/>
          </a:xfrm>
        </p:spPr>
        <p:txBody>
          <a:bodyPr>
            <a:noAutofit/>
          </a:bodyPr>
          <a:lstStyle/>
          <a:p>
            <a:pPr marL="0" indent="0">
              <a:buNone/>
            </a:pPr>
            <a:r>
              <a:rPr lang="it-IT" sz="2000" dirty="0">
                <a:solidFill>
                  <a:srgbClr val="666666"/>
                </a:solidFill>
                <a:latin typeface="Arial"/>
              </a:rPr>
              <a:t>5. </a:t>
            </a:r>
            <a:r>
              <a:rPr lang="it-IT" sz="2200" dirty="0">
                <a:solidFill>
                  <a:srgbClr val="666666"/>
                </a:solidFill>
                <a:latin typeface="Arial"/>
              </a:rPr>
              <a:t>I distretti devono rispondere alle seguenti caratteristiche:</a:t>
            </a:r>
            <a:r>
              <a:rPr lang="it-IT" sz="2000" dirty="0"/>
              <a:t/>
            </a:r>
            <a:br>
              <a:rPr lang="it-IT" sz="2000" dirty="0"/>
            </a:br>
            <a:endParaRPr lang="it-IT" sz="2000" dirty="0" smtClean="0"/>
          </a:p>
          <a:p>
            <a:pPr marL="0" indent="0">
              <a:buNone/>
            </a:pPr>
            <a:r>
              <a:rPr lang="it-IT" sz="1800" dirty="0" smtClean="0">
                <a:solidFill>
                  <a:srgbClr val="666666"/>
                </a:solidFill>
                <a:latin typeface="Arial"/>
              </a:rPr>
              <a:t>a</a:t>
            </a:r>
            <a:r>
              <a:rPr lang="it-IT" sz="1800" dirty="0">
                <a:solidFill>
                  <a:srgbClr val="666666"/>
                </a:solidFill>
                <a:latin typeface="Arial"/>
              </a:rPr>
              <a:t>) flessibilità nell'organizzazione, che deve. adeguarsi ai reali bisogni di intervento;</a:t>
            </a:r>
            <a:r>
              <a:rPr lang="it-IT" sz="1800" dirty="0"/>
              <a:t/>
            </a:r>
            <a:br>
              <a:rPr lang="it-IT" sz="1800" dirty="0"/>
            </a:br>
            <a:r>
              <a:rPr lang="it-IT" sz="1800" dirty="0" smtClean="0">
                <a:solidFill>
                  <a:srgbClr val="666666"/>
                </a:solidFill>
                <a:latin typeface="Arial"/>
              </a:rPr>
              <a:t>b</a:t>
            </a:r>
            <a:r>
              <a:rPr lang="it-IT" sz="1800" dirty="0">
                <a:solidFill>
                  <a:srgbClr val="666666"/>
                </a:solidFill>
                <a:latin typeface="Arial"/>
              </a:rPr>
              <a:t>) metodo di lavoro interdisciplinare attraverso l'integrazione delle competenze provenienti dai diversi servizi della Azienda U.S.L.;</a:t>
            </a:r>
            <a:r>
              <a:rPr lang="it-IT" sz="1800" dirty="0"/>
              <a:t/>
            </a:r>
            <a:br>
              <a:rPr lang="it-IT" sz="1800" dirty="0"/>
            </a:br>
            <a:r>
              <a:rPr lang="it-IT" sz="1800" dirty="0" smtClean="0">
                <a:solidFill>
                  <a:srgbClr val="666666"/>
                </a:solidFill>
                <a:latin typeface="Arial"/>
              </a:rPr>
              <a:t>c</a:t>
            </a:r>
            <a:r>
              <a:rPr lang="it-IT" sz="1800" dirty="0">
                <a:solidFill>
                  <a:srgbClr val="666666"/>
                </a:solidFill>
                <a:latin typeface="Arial"/>
              </a:rPr>
              <a:t>) orientamento delle attività per progetti e/o per problemi;</a:t>
            </a:r>
            <a:r>
              <a:rPr lang="it-IT" sz="1800" dirty="0"/>
              <a:t/>
            </a:r>
            <a:br>
              <a:rPr lang="it-IT" sz="1800" dirty="0"/>
            </a:br>
            <a:r>
              <a:rPr lang="it-IT" sz="1800" dirty="0" smtClean="0">
                <a:solidFill>
                  <a:srgbClr val="666666"/>
                </a:solidFill>
                <a:latin typeface="Arial"/>
              </a:rPr>
              <a:t>d</a:t>
            </a:r>
            <a:r>
              <a:rPr lang="it-IT" sz="1800" dirty="0">
                <a:solidFill>
                  <a:srgbClr val="666666"/>
                </a:solidFill>
                <a:latin typeface="Arial"/>
              </a:rPr>
              <a:t>) </a:t>
            </a:r>
            <a:r>
              <a:rPr lang="it-IT" sz="1800" u="sng" dirty="0">
                <a:solidFill>
                  <a:srgbClr val="FF0000"/>
                </a:solidFill>
                <a:latin typeface="Arial"/>
              </a:rPr>
              <a:t>valorizzazione della funzione chiave dei medici di medicina generale e di pediatria di base convenzionati con il S.S.R. e raccordo delle attività dei medici fra di loro e con le altre strutture sanitarie e sociali, allo scopo di garantire la continuità di trattamento ai singoli utenti, la razionalizzazione dell'accesso alle strutture ospedaliere e la responsabilizzazione nei riguardi della spesa</a:t>
            </a:r>
            <a:r>
              <a:rPr lang="it-IT" sz="1800" dirty="0">
                <a:solidFill>
                  <a:srgbClr val="666666"/>
                </a:solidFill>
                <a:latin typeface="Arial"/>
              </a:rPr>
              <a:t>;</a:t>
            </a:r>
            <a:r>
              <a:rPr lang="it-IT" sz="1800" dirty="0"/>
              <a:t/>
            </a:r>
            <a:br>
              <a:rPr lang="it-IT" sz="1800" dirty="0"/>
            </a:br>
            <a:r>
              <a:rPr lang="it-IT" sz="1800" dirty="0" smtClean="0">
                <a:solidFill>
                  <a:srgbClr val="666666"/>
                </a:solidFill>
                <a:latin typeface="Arial"/>
              </a:rPr>
              <a:t>e</a:t>
            </a:r>
            <a:r>
              <a:rPr lang="it-IT" sz="1800" dirty="0">
                <a:solidFill>
                  <a:srgbClr val="666666"/>
                </a:solidFill>
                <a:latin typeface="Arial"/>
              </a:rPr>
              <a:t>) coordinamento della propria attività con quella dei dipartimenti ed altri servizi aziendali secondo le modalità definite nel programma delle attività territoriali].</a:t>
            </a:r>
            <a:endParaRPr lang="it-IT" sz="1800" dirty="0"/>
          </a:p>
        </p:txBody>
      </p:sp>
      <p:sp>
        <p:nvSpPr>
          <p:cNvPr id="3" name="Titolo 2"/>
          <p:cNvSpPr>
            <a:spLocks noGrp="1"/>
          </p:cNvSpPr>
          <p:nvPr>
            <p:ph type="title"/>
          </p:nvPr>
        </p:nvSpPr>
        <p:spPr/>
        <p:txBody>
          <a:bodyPr/>
          <a:lstStyle/>
          <a:p>
            <a:r>
              <a:rPr lang="it-IT" dirty="0"/>
              <a:t>L. Regione Basilicata 39/2001</a:t>
            </a:r>
          </a:p>
        </p:txBody>
      </p:sp>
    </p:spTree>
    <p:extLst>
      <p:ext uri="{BB962C8B-B14F-4D97-AF65-F5344CB8AC3E}">
        <p14:creationId xmlns:p14="http://schemas.microsoft.com/office/powerpoint/2010/main" val="2430319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lgn="just"/>
            <a:r>
              <a:rPr lang="it-IT" dirty="0" smtClean="0"/>
              <a:t>E’ già presente negli obiettivi della L.R. 39/01  la previsione dell’erogazione delle prestazioni sanitarie secondo un modello che promuova l’integrazione delle attività assistenziali della medicina territoriale con quella delle strutture ospedaliere ed </a:t>
            </a:r>
            <a:r>
              <a:rPr lang="it-IT" dirty="0" err="1" smtClean="0"/>
              <a:t>extraospedaliere</a:t>
            </a:r>
            <a:r>
              <a:rPr lang="it-IT" dirty="0" smtClean="0"/>
              <a:t>.</a:t>
            </a:r>
          </a:p>
          <a:p>
            <a:pPr algn="just"/>
            <a:r>
              <a:rPr lang="it-IT" dirty="0" smtClean="0"/>
              <a:t>Tale impostazione risulta ancora più evidente nella DGR n. 1645/2009 che fa seguito alla L.R. 12 del 1.7.2008 relativa al « Riassetto organizzativo e territoriale del Servizio Sanitario Regionale «</a:t>
            </a:r>
            <a:endParaRPr lang="it-IT" dirty="0"/>
          </a:p>
        </p:txBody>
      </p:sp>
      <p:sp>
        <p:nvSpPr>
          <p:cNvPr id="3" name="Titolo 2"/>
          <p:cNvSpPr>
            <a:spLocks noGrp="1"/>
          </p:cNvSpPr>
          <p:nvPr>
            <p:ph type="title"/>
          </p:nvPr>
        </p:nvSpPr>
        <p:spPr/>
        <p:txBody>
          <a:bodyPr/>
          <a:lstStyle/>
          <a:p>
            <a:r>
              <a:rPr lang="it-IT" dirty="0"/>
              <a:t>L. Regione Basilicata 39/2001</a:t>
            </a:r>
          </a:p>
        </p:txBody>
      </p:sp>
    </p:spTree>
    <p:extLst>
      <p:ext uri="{BB962C8B-B14F-4D97-AF65-F5344CB8AC3E}">
        <p14:creationId xmlns:p14="http://schemas.microsoft.com/office/powerpoint/2010/main" val="2085214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L’art. 2 della L.R. 12/08 ha istituito le Aziende sanitarie locali di Potenza </a:t>
            </a:r>
            <a:r>
              <a:rPr lang="it-IT" smtClean="0"/>
              <a:t>(ASP) e </a:t>
            </a:r>
            <a:r>
              <a:rPr lang="it-IT" dirty="0" smtClean="0"/>
              <a:t>di Matera (</a:t>
            </a:r>
            <a:r>
              <a:rPr lang="it-IT" smtClean="0"/>
              <a:t>ASM).</a:t>
            </a:r>
            <a:endParaRPr lang="it-IT" dirty="0"/>
          </a:p>
        </p:txBody>
      </p:sp>
      <p:sp>
        <p:nvSpPr>
          <p:cNvPr id="3" name="Titolo 2"/>
          <p:cNvSpPr>
            <a:spLocks noGrp="1"/>
          </p:cNvSpPr>
          <p:nvPr>
            <p:ph type="title"/>
          </p:nvPr>
        </p:nvSpPr>
        <p:spPr/>
        <p:txBody>
          <a:bodyPr>
            <a:normAutofit/>
          </a:bodyPr>
          <a:lstStyle/>
          <a:p>
            <a:r>
              <a:rPr lang="it-IT" sz="2800" dirty="0" smtClean="0"/>
              <a:t>L.R. 12 DEL 1.7.2008 Riassetto organizzativo e territoriale del Servizio Sanitario Regionale.</a:t>
            </a:r>
            <a:endParaRPr lang="it-IT" sz="2800" dirty="0"/>
          </a:p>
        </p:txBody>
      </p:sp>
    </p:spTree>
    <p:extLst>
      <p:ext uri="{BB962C8B-B14F-4D97-AF65-F5344CB8AC3E}">
        <p14:creationId xmlns:p14="http://schemas.microsoft.com/office/powerpoint/2010/main" val="4289698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a:t>Articolo 4 Articolazione distrettuale delle Aziende Sanitarie 1. L'Azienda Sanitaria locale di Potenza e l'Azienda Sanitaria locale di Matera si articolano in distretti territoriali, denominati Distretti della Salute, ed in Unità per i Servizi Integrati di Base (USIB). I Distretti della Salute corrispondono ad aree omogenee, coincidenti con gli ambiti </a:t>
            </a:r>
            <a:r>
              <a:rPr lang="it-IT" dirty="0" err="1"/>
              <a:t>socioterritoriali</a:t>
            </a:r>
            <a:r>
              <a:rPr lang="it-IT" dirty="0"/>
              <a:t> della rete regionale integrata dei servizi alla persona, di cui alla L.R. 14 febbraio 2007 n. 4, coincidono con le istituende Comunità Locali, </a:t>
            </a:r>
          </a:p>
        </p:txBody>
      </p:sp>
      <p:sp>
        <p:nvSpPr>
          <p:cNvPr id="3" name="Titolo 2"/>
          <p:cNvSpPr>
            <a:spLocks noGrp="1"/>
          </p:cNvSpPr>
          <p:nvPr>
            <p:ph type="title"/>
          </p:nvPr>
        </p:nvSpPr>
        <p:spPr/>
        <p:txBody>
          <a:bodyPr/>
          <a:lstStyle/>
          <a:p>
            <a:r>
              <a:rPr lang="it-IT" dirty="0" smtClean="0"/>
              <a:t>L.R. 12/2008</a:t>
            </a:r>
            <a:endParaRPr lang="it-IT" dirty="0"/>
          </a:p>
        </p:txBody>
      </p:sp>
    </p:spTree>
    <p:extLst>
      <p:ext uri="{BB962C8B-B14F-4D97-AF65-F5344CB8AC3E}">
        <p14:creationId xmlns:p14="http://schemas.microsoft.com/office/powerpoint/2010/main" val="216283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just"/>
            <a:r>
              <a:rPr lang="it-IT" dirty="0" smtClean="0"/>
              <a:t>Il distretto viene a configurarsi come un ambito territoriale (aree omogenee secondo l’art. 4 della LR 12/08) delle Aziende sanitarie locali coincidente con gli ambiti socio territoriali  di cui alla LR 4/07.</a:t>
            </a:r>
          </a:p>
          <a:p>
            <a:pPr algn="just"/>
            <a:r>
              <a:rPr lang="it-IT" dirty="0" smtClean="0"/>
              <a:t>Art. 10 LR 4/07: la regione suddivide il territorio regionale in Ambiti  Socio-Territoriali per la gestione integrata dei servizi di cittadinanza sociale facendoli coincidere con i Distretti Socio-Sanitari.</a:t>
            </a:r>
            <a:endParaRPr lang="it-IT" dirty="0"/>
          </a:p>
          <a:p>
            <a:pPr algn="just"/>
            <a:r>
              <a:rPr lang="it-IT" dirty="0" smtClean="0"/>
              <a:t>In via transitoria i Distretti della Salute coincidono con le aree delle soppresse Aziende Sanitarie Locali.</a:t>
            </a:r>
            <a:endParaRPr lang="it-IT" dirty="0"/>
          </a:p>
        </p:txBody>
      </p:sp>
      <p:sp>
        <p:nvSpPr>
          <p:cNvPr id="3" name="Titolo 2"/>
          <p:cNvSpPr>
            <a:spLocks noGrp="1"/>
          </p:cNvSpPr>
          <p:nvPr>
            <p:ph type="title"/>
          </p:nvPr>
        </p:nvSpPr>
        <p:spPr/>
        <p:txBody>
          <a:bodyPr>
            <a:normAutofit fontScale="90000"/>
          </a:bodyPr>
          <a:lstStyle/>
          <a:p>
            <a:pPr algn="just"/>
            <a:r>
              <a:rPr lang="it-IT" sz="2400" dirty="0" smtClean="0"/>
              <a:t>DGR 1645 del 25.9.2009: direttive vincolanti per i Direttori Generali di ASP e ASM per l’organizzazione ed il funzionamento del </a:t>
            </a:r>
            <a:r>
              <a:rPr lang="it-IT" sz="2400" dirty="0" err="1" smtClean="0"/>
              <a:t>macrolivello</a:t>
            </a:r>
            <a:r>
              <a:rPr lang="it-IT" sz="2400" dirty="0" smtClean="0"/>
              <a:t> territoriale Distretto della Salute.</a:t>
            </a:r>
            <a:endParaRPr lang="it-IT" sz="2400" dirty="0"/>
          </a:p>
        </p:txBody>
      </p:sp>
    </p:spTree>
    <p:extLst>
      <p:ext uri="{BB962C8B-B14F-4D97-AF65-F5344CB8AC3E}">
        <p14:creationId xmlns:p14="http://schemas.microsoft.com/office/powerpoint/2010/main" val="418726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coincidenza, dei distretti, con gli ambiti socio territoriali è prevista al fine di favorire la programmazione e la gestione integrata dei servizi e la condivisione dei progetti di cura e assistenza.</a:t>
            </a:r>
            <a:endParaRPr lang="it-IT" dirty="0"/>
          </a:p>
        </p:txBody>
      </p:sp>
      <p:sp>
        <p:nvSpPr>
          <p:cNvPr id="3" name="Titolo 2"/>
          <p:cNvSpPr>
            <a:spLocks noGrp="1"/>
          </p:cNvSpPr>
          <p:nvPr>
            <p:ph type="title"/>
          </p:nvPr>
        </p:nvSpPr>
        <p:spPr/>
        <p:txBody>
          <a:bodyPr/>
          <a:lstStyle/>
          <a:p>
            <a:r>
              <a:rPr lang="it-IT" sz="2200" dirty="0"/>
              <a:t>DGR 1645 del 25.9.2009: direttive vincolanti per i Direttori Generali di ASP e ASM per l’organizzazione ed il funzionamento del </a:t>
            </a:r>
            <a:r>
              <a:rPr lang="it-IT" sz="2200" dirty="0" err="1"/>
              <a:t>macrolivello</a:t>
            </a:r>
            <a:r>
              <a:rPr lang="it-IT" sz="2200" dirty="0"/>
              <a:t> territoriale Distretto della Salute.</a:t>
            </a:r>
            <a:endParaRPr lang="it-IT" dirty="0"/>
          </a:p>
        </p:txBody>
      </p:sp>
    </p:spTree>
    <p:extLst>
      <p:ext uri="{BB962C8B-B14F-4D97-AF65-F5344CB8AC3E}">
        <p14:creationId xmlns:p14="http://schemas.microsoft.com/office/powerpoint/2010/main" val="428964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Il Distretto della salute viene pensato come una macro-organizzazione complessa assimilabile ad un Dipartimento con autonomia gestionale e di risorse che ha come priorità: </a:t>
            </a:r>
          </a:p>
          <a:p>
            <a:pPr algn="just"/>
            <a:r>
              <a:rPr lang="it-IT" dirty="0" smtClean="0"/>
              <a:t>Individuazione del bisogno di salute della collettività.</a:t>
            </a:r>
          </a:p>
          <a:p>
            <a:pPr algn="just"/>
            <a:r>
              <a:rPr lang="it-IT" dirty="0" smtClean="0"/>
              <a:t>Analisi della domanda e il governo dell’offerta dei bisogni di salute.</a:t>
            </a:r>
          </a:p>
          <a:p>
            <a:pPr algn="just"/>
            <a:r>
              <a:rPr lang="it-IT" dirty="0" smtClean="0"/>
              <a:t>L’integrazione socio sanitaria in collaborazione con i comuni associati negli Ambiti socio-territoriali.</a:t>
            </a:r>
            <a:endParaRPr lang="it-IT" dirty="0"/>
          </a:p>
        </p:txBody>
      </p:sp>
      <p:sp>
        <p:nvSpPr>
          <p:cNvPr id="3" name="Titolo 2"/>
          <p:cNvSpPr>
            <a:spLocks noGrp="1"/>
          </p:cNvSpPr>
          <p:nvPr>
            <p:ph type="title"/>
          </p:nvPr>
        </p:nvSpPr>
        <p:spPr/>
        <p:txBody>
          <a:bodyPr/>
          <a:lstStyle/>
          <a:p>
            <a:r>
              <a:rPr lang="it-IT" sz="2200" dirty="0"/>
              <a:t>DGR 1645 del 25.9.2009: direttive vincolanti per i Direttori Generali di ASP e ASM per l’organizzazione ed il funzionamento del </a:t>
            </a:r>
            <a:r>
              <a:rPr lang="it-IT" sz="2200" dirty="0" err="1"/>
              <a:t>macrolivello</a:t>
            </a:r>
            <a:r>
              <a:rPr lang="it-IT" sz="2200" dirty="0"/>
              <a:t> territoriale Distretto della Salute.</a:t>
            </a:r>
            <a:endParaRPr lang="it-IT" dirty="0"/>
          </a:p>
        </p:txBody>
      </p:sp>
    </p:spTree>
    <p:extLst>
      <p:ext uri="{BB962C8B-B14F-4D97-AF65-F5344CB8AC3E}">
        <p14:creationId xmlns:p14="http://schemas.microsoft.com/office/powerpoint/2010/main" val="4134075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Il Distretto della Salute ha come ulteriore priorità: </a:t>
            </a:r>
          </a:p>
          <a:p>
            <a:pPr algn="just"/>
            <a:r>
              <a:rPr lang="it-IT" u="sng" dirty="0" smtClean="0">
                <a:solidFill>
                  <a:srgbClr val="FF0000"/>
                </a:solidFill>
              </a:rPr>
              <a:t>Unitarietà ed appropriatezza dei percorsi assistenziali clinici e terapeutici e l’integrazione assistenziale della medicina territoriale </a:t>
            </a:r>
            <a:r>
              <a:rPr lang="it-IT" dirty="0" smtClean="0"/>
              <a:t>con le strutture ospedaliere ed </a:t>
            </a:r>
            <a:r>
              <a:rPr lang="it-IT" dirty="0" err="1" smtClean="0"/>
              <a:t>extraospedaliere</a:t>
            </a:r>
            <a:r>
              <a:rPr lang="it-IT" dirty="0" smtClean="0"/>
              <a:t>.</a:t>
            </a:r>
          </a:p>
          <a:p>
            <a:pPr algn="just"/>
            <a:r>
              <a:rPr lang="it-IT" u="sng" dirty="0" smtClean="0">
                <a:solidFill>
                  <a:srgbClr val="FF0000"/>
                </a:solidFill>
              </a:rPr>
              <a:t>Integrazione e coordinamento con le attività territoriali dei Dipartimenti di Prevenzione </a:t>
            </a:r>
            <a:r>
              <a:rPr lang="it-IT" dirty="0" smtClean="0"/>
              <a:t>e del Dipartimento di Salute Mentale.</a:t>
            </a:r>
            <a:endParaRPr lang="it-IT" dirty="0"/>
          </a:p>
        </p:txBody>
      </p:sp>
      <p:sp>
        <p:nvSpPr>
          <p:cNvPr id="3" name="Titolo 2"/>
          <p:cNvSpPr>
            <a:spLocks noGrp="1"/>
          </p:cNvSpPr>
          <p:nvPr>
            <p:ph type="title"/>
          </p:nvPr>
        </p:nvSpPr>
        <p:spPr>
          <a:xfrm>
            <a:off x="395536" y="260648"/>
            <a:ext cx="8229600" cy="1252728"/>
          </a:xfrm>
        </p:spPr>
        <p:txBody>
          <a:bodyPr/>
          <a:lstStyle/>
          <a:p>
            <a:r>
              <a:rPr lang="it-IT" sz="2200" dirty="0"/>
              <a:t>DGR 1645 del 25.9.2009: direttive vincolanti per i Direttori Generali di ASP e ASM per l’organizzazione ed il funzionamento del </a:t>
            </a:r>
            <a:r>
              <a:rPr lang="it-IT" sz="2200" dirty="0" err="1"/>
              <a:t>macrolivello</a:t>
            </a:r>
            <a:r>
              <a:rPr lang="it-IT" sz="2200" dirty="0"/>
              <a:t> territoriale Distretto della Salute.</a:t>
            </a:r>
            <a:endParaRPr lang="it-IT" dirty="0"/>
          </a:p>
        </p:txBody>
      </p:sp>
    </p:spTree>
    <p:extLst>
      <p:ext uri="{BB962C8B-B14F-4D97-AF65-F5344CB8AC3E}">
        <p14:creationId xmlns:p14="http://schemas.microsoft.com/office/powerpoint/2010/main" val="280897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presa in carico globale dell’assistito è espletata da due Unità operative complesse che devono essere presenti nel Distretto della Salute:</a:t>
            </a:r>
          </a:p>
          <a:p>
            <a:pPr algn="just"/>
            <a:r>
              <a:rPr lang="it-IT" dirty="0" smtClean="0"/>
              <a:t>L’UOC Assistenza Primaria che comprende assistenza primaria, socio-sanitaria e continuità assistenziale.</a:t>
            </a:r>
          </a:p>
          <a:p>
            <a:pPr algn="just"/>
            <a:r>
              <a:rPr lang="it-IT" dirty="0" smtClean="0"/>
              <a:t>L’UOC cure domiciliari e Cure residenziali e semiresidenziali che comprende l’assistenza domiciliare e quella residenziale e semiresidenziale .</a:t>
            </a:r>
            <a:endParaRPr lang="it-IT" dirty="0"/>
          </a:p>
        </p:txBody>
      </p:sp>
      <p:sp>
        <p:nvSpPr>
          <p:cNvPr id="3" name="Titolo 2"/>
          <p:cNvSpPr>
            <a:spLocks noGrp="1"/>
          </p:cNvSpPr>
          <p:nvPr>
            <p:ph type="title"/>
          </p:nvPr>
        </p:nvSpPr>
        <p:spPr/>
        <p:txBody>
          <a:bodyPr/>
          <a:lstStyle/>
          <a:p>
            <a:r>
              <a:rPr lang="it-IT" sz="2200" dirty="0"/>
              <a:t>DGR 1645 del 25.9.2009: direttive vincolanti per i Direttori Generali di ASP e ASM per l’organizzazione ed il funzionamento del </a:t>
            </a:r>
            <a:r>
              <a:rPr lang="it-IT" sz="2200" dirty="0" err="1"/>
              <a:t>macrolivello</a:t>
            </a:r>
            <a:r>
              <a:rPr lang="it-IT" sz="2200" dirty="0"/>
              <a:t> territoriale Distretto della Salute.</a:t>
            </a:r>
            <a:endParaRPr lang="it-IT" dirty="0"/>
          </a:p>
        </p:txBody>
      </p:sp>
    </p:spTree>
    <p:extLst>
      <p:ext uri="{BB962C8B-B14F-4D97-AF65-F5344CB8AC3E}">
        <p14:creationId xmlns:p14="http://schemas.microsoft.com/office/powerpoint/2010/main" val="288370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L’assistenza domiciliare, in caso di patologie croniche e invalidanti, è garantita da un gruppo di professionisti in grado di realizzare una ospedalizzazione a domicilio.</a:t>
            </a:r>
          </a:p>
          <a:p>
            <a:pPr algn="just"/>
            <a:r>
              <a:rPr lang="it-IT" dirty="0" smtClean="0"/>
              <a:t>L’ Unità di valutazione integrata, operante nel Distretto, predispone progetti assistenziali individuali nei casi in cui sono previsti interventi multifattoriali </a:t>
            </a:r>
            <a:r>
              <a:rPr lang="it-IT" smtClean="0"/>
              <a:t>e multisettoriali.</a:t>
            </a:r>
            <a:endParaRPr lang="it-IT"/>
          </a:p>
        </p:txBody>
      </p:sp>
      <p:sp>
        <p:nvSpPr>
          <p:cNvPr id="3" name="Titolo 2"/>
          <p:cNvSpPr>
            <a:spLocks noGrp="1"/>
          </p:cNvSpPr>
          <p:nvPr>
            <p:ph type="title"/>
          </p:nvPr>
        </p:nvSpPr>
        <p:spPr/>
        <p:txBody>
          <a:bodyPr/>
          <a:lstStyle/>
          <a:p>
            <a:r>
              <a:rPr lang="it-IT" sz="2200" dirty="0"/>
              <a:t>DGR 1645 del 25.9.2009: direttive vincolanti per i Direttori Generali di ASP e ASM per l’organizzazione ed il funzionamento del </a:t>
            </a:r>
            <a:r>
              <a:rPr lang="it-IT" sz="2200" dirty="0" err="1"/>
              <a:t>macrolivello</a:t>
            </a:r>
            <a:r>
              <a:rPr lang="it-IT" sz="2200" dirty="0"/>
              <a:t> territoriale Distretto della Salute.</a:t>
            </a:r>
            <a:endParaRPr lang="it-IT" dirty="0"/>
          </a:p>
        </p:txBody>
      </p:sp>
    </p:spTree>
    <p:extLst>
      <p:ext uri="{BB962C8B-B14F-4D97-AF65-F5344CB8AC3E}">
        <p14:creationId xmlns:p14="http://schemas.microsoft.com/office/powerpoint/2010/main" val="391822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p:txBody>
          <a:bodyPr>
            <a:normAutofit/>
          </a:bodyPr>
          <a:lstStyle/>
          <a:p>
            <a:r>
              <a:rPr lang="it-IT" dirty="0"/>
              <a:t>La legge 833 del 1978, istitutiva del Servizio sanitario nazionale, portava i servizi vicino al luogo di vita delle </a:t>
            </a:r>
            <a:r>
              <a:rPr lang="it-IT" dirty="0" smtClean="0"/>
              <a:t>persone.</a:t>
            </a:r>
          </a:p>
          <a:p>
            <a:r>
              <a:rPr lang="it-IT" dirty="0" smtClean="0"/>
              <a:t>Il d. </a:t>
            </a:r>
            <a:r>
              <a:rPr lang="it-IT" dirty="0" err="1" smtClean="0"/>
              <a:t>lgs</a:t>
            </a:r>
            <a:r>
              <a:rPr lang="it-IT" dirty="0" smtClean="0"/>
              <a:t>. N 502 del 1992, modificato dal d. </a:t>
            </a:r>
            <a:r>
              <a:rPr lang="it-IT" dirty="0" err="1" smtClean="0"/>
              <a:t>lgs</a:t>
            </a:r>
            <a:r>
              <a:rPr lang="it-IT" dirty="0" smtClean="0"/>
              <a:t>. N. 517 del 1993, con la costituzione delle Aziende sanitarie, cambiava la configurazione del Distretto che passava da semplice luogo di prestazioni di primo livello ad una struttura di molteplici servizi territoriali.</a:t>
            </a:r>
            <a:endParaRPr lang="it-IT" dirty="0"/>
          </a:p>
        </p:txBody>
      </p:sp>
      <p:sp>
        <p:nvSpPr>
          <p:cNvPr id="2" name="Titolo 1"/>
          <p:cNvSpPr>
            <a:spLocks noGrp="1"/>
          </p:cNvSpPr>
          <p:nvPr>
            <p:ph type="title"/>
          </p:nvPr>
        </p:nvSpPr>
        <p:spPr/>
        <p:txBody>
          <a:bodyPr>
            <a:normAutofit/>
          </a:bodyPr>
          <a:lstStyle/>
          <a:p>
            <a:r>
              <a:rPr lang="it-IT" sz="2800" dirty="0"/>
              <a:t>I percorsi assistenziali nelle strutture territoriali: dal Distretto al PTA</a:t>
            </a:r>
            <a:r>
              <a:rPr lang="it-IT" sz="2800" dirty="0" smtClean="0"/>
              <a:t>.</a:t>
            </a:r>
            <a:endParaRPr lang="it-IT" sz="2800" dirty="0"/>
          </a:p>
        </p:txBody>
      </p:sp>
    </p:spTree>
    <p:extLst>
      <p:ext uri="{BB962C8B-B14F-4D97-AF65-F5344CB8AC3E}">
        <p14:creationId xmlns:p14="http://schemas.microsoft.com/office/powerpoint/2010/main" val="2464620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I percorsi diagnostico-terapeutici assistenziali (PDTA) sono interventi complessi basati sulle migliori evidenze scientifiche e caratterizzati dall’organizzazione del processo di assistenza per gruppi specifici di pazienti, attraverso il coordinamento e l’attuazione di attività consequenziali standardizzate da parte di un team multidisciplinare.</a:t>
            </a:r>
          </a:p>
        </p:txBody>
      </p:sp>
      <p:sp>
        <p:nvSpPr>
          <p:cNvPr id="3" name="Titolo 2"/>
          <p:cNvSpPr>
            <a:spLocks noGrp="1"/>
          </p:cNvSpPr>
          <p:nvPr>
            <p:ph type="title"/>
          </p:nvPr>
        </p:nvSpPr>
        <p:spPr/>
        <p:txBody>
          <a:bodyPr/>
          <a:lstStyle/>
          <a:p>
            <a:r>
              <a:rPr lang="it-IT" sz="2800" dirty="0">
                <a:latin typeface="Cambria"/>
                <a:ea typeface="Times New Roman"/>
                <a:cs typeface="Times New Roman"/>
              </a:rPr>
              <a:t>I percorsi assistenziali nelle strutture territoriali: dal Distretto al PTA</a:t>
            </a:r>
            <a:endParaRPr lang="it-IT" dirty="0"/>
          </a:p>
        </p:txBody>
      </p:sp>
    </p:spTree>
    <p:extLst>
      <p:ext uri="{BB962C8B-B14F-4D97-AF65-F5344CB8AC3E}">
        <p14:creationId xmlns:p14="http://schemas.microsoft.com/office/powerpoint/2010/main" val="3633763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a:t>termini "diagnostico", "terapeutico" e "assistenziale" consentono di affermare la prospettiva </a:t>
            </a:r>
            <a:r>
              <a:rPr lang="it-IT" u="sng" dirty="0">
                <a:solidFill>
                  <a:srgbClr val="FF0000"/>
                </a:solidFill>
              </a:rPr>
              <a:t>della presa in carico attiva e totale - dalla prevenzione alla riabilitazione - della persona che ha un problema di salute</a:t>
            </a:r>
            <a:r>
              <a:rPr lang="it-IT" dirty="0"/>
              <a:t>, per la gestione del quale, spesso, diventano necessari interventi multi professionali e multidisciplinari rivolti in diversi ambiti come quello psico-fisico, sociale e delle eventuali disabilità. In tal </a:t>
            </a:r>
            <a:r>
              <a:rPr lang="it-IT" u="sng" dirty="0">
                <a:solidFill>
                  <a:srgbClr val="FF0000"/>
                </a:solidFill>
              </a:rPr>
              <a:t>senso i Percorsi Diagnostici Terapeutici Assistenziali rappresentano la contestualizzazione di Linee Guida, relative ad una patologia o problematica clinica</a:t>
            </a:r>
            <a:r>
              <a:rPr lang="it-IT" dirty="0"/>
              <a:t>, nella specifica realtà organizzativa di un'azienda sanitaria, tenute presenti le risorse ivi disponibili.</a:t>
            </a:r>
          </a:p>
        </p:txBody>
      </p:sp>
      <p:sp>
        <p:nvSpPr>
          <p:cNvPr id="3" name="Titolo 2"/>
          <p:cNvSpPr>
            <a:spLocks noGrp="1"/>
          </p:cNvSpPr>
          <p:nvPr>
            <p:ph type="title"/>
          </p:nvPr>
        </p:nvSpPr>
        <p:spPr/>
        <p:txBody>
          <a:bodyPr/>
          <a:lstStyle/>
          <a:p>
            <a:r>
              <a:rPr lang="it-IT" sz="2800" dirty="0">
                <a:latin typeface="Cambria"/>
                <a:ea typeface="Times New Roman"/>
                <a:cs typeface="Times New Roman"/>
              </a:rPr>
              <a:t>I percorsi assistenziali nelle strutture territoriali: dal Distretto al PTA</a:t>
            </a:r>
            <a:endParaRPr lang="it-IT" dirty="0"/>
          </a:p>
        </p:txBody>
      </p:sp>
    </p:spTree>
    <p:extLst>
      <p:ext uri="{BB962C8B-B14F-4D97-AF65-F5344CB8AC3E}">
        <p14:creationId xmlns:p14="http://schemas.microsoft.com/office/powerpoint/2010/main" val="3676234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r>
              <a:rPr lang="it-IT" dirty="0" smtClean="0"/>
              <a:t>Il Piano 2018-20, </a:t>
            </a:r>
            <a:r>
              <a:rPr lang="it-IT" dirty="0"/>
              <a:t>nel confermare la metodologia, la estende a tutte le patologie croniche di seguito indicate e prevede la successiva definizione attraverso specifici PDTA: - malattie renali croniche e insufficienza renale; - malattie reumatiche croniche: artrite reumatoide e artriti croniche in età evolutiva malattie intestinali croniche: </a:t>
            </a:r>
            <a:r>
              <a:rPr lang="it-IT" dirty="0" err="1"/>
              <a:t>rettocolite</a:t>
            </a:r>
            <a:r>
              <a:rPr lang="it-IT" dirty="0"/>
              <a:t> ulcerosa e malattia di </a:t>
            </a:r>
            <a:r>
              <a:rPr lang="it-IT" dirty="0" err="1"/>
              <a:t>Crohn</a:t>
            </a:r>
            <a:r>
              <a:rPr lang="it-IT" dirty="0"/>
              <a:t>; - malattie cardiovascolari croniche: insufficienza cardiaca; - malattie neurodegenerative: malattia di Parkinson e parkinsonismi - malattie respiratorie croniche: </a:t>
            </a:r>
            <a:r>
              <a:rPr lang="it-IT" dirty="0" err="1"/>
              <a:t>broncopatia</a:t>
            </a:r>
            <a:r>
              <a:rPr lang="it-IT" dirty="0"/>
              <a:t> cronica ostruttiva (BPCO) e insufficienza respiratoria; - insufficienza respiratoria in età evolutiva; - asma in età evolutiva; - malattie endocrine in età evolutiva; - malattie renali croniche in età evolutiva. </a:t>
            </a:r>
          </a:p>
        </p:txBody>
      </p:sp>
      <p:sp>
        <p:nvSpPr>
          <p:cNvPr id="3" name="Titolo 2"/>
          <p:cNvSpPr>
            <a:spLocks noGrp="1"/>
          </p:cNvSpPr>
          <p:nvPr>
            <p:ph type="title"/>
          </p:nvPr>
        </p:nvSpPr>
        <p:spPr/>
        <p:txBody>
          <a:bodyPr/>
          <a:lstStyle/>
          <a:p>
            <a:r>
              <a:rPr lang="it-IT" sz="3600" dirty="0"/>
              <a:t>Piano Regionale della Salute e dei Servizi alla Persona PRS 2018 - 2020</a:t>
            </a:r>
            <a:endParaRPr lang="it-IT" dirty="0"/>
          </a:p>
        </p:txBody>
      </p:sp>
    </p:spTree>
    <p:extLst>
      <p:ext uri="{BB962C8B-B14F-4D97-AF65-F5344CB8AC3E}">
        <p14:creationId xmlns:p14="http://schemas.microsoft.com/office/powerpoint/2010/main" val="3145477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In Basilicata i Distretti hanno seguito il processo di deospedalizzazione indicato dalle riforme sanitarie degli anni 90. Essi hanno cambiato progressivamente la loro organizzazione passando da luogo in cui venivano erogate prestazioni sanitarie di primo livello a luoghi di coordinamento e governo di una complessa rete di servizi territoriali, in primo luogo sanitari, ma ultimamente anche socio-sanitari. </a:t>
            </a:r>
            <a:endParaRPr lang="it-IT" dirty="0"/>
          </a:p>
        </p:txBody>
      </p:sp>
      <p:sp>
        <p:nvSpPr>
          <p:cNvPr id="3" name="Titolo 2"/>
          <p:cNvSpPr>
            <a:spLocks noGrp="1"/>
          </p:cNvSpPr>
          <p:nvPr>
            <p:ph type="title"/>
          </p:nvPr>
        </p:nvSpPr>
        <p:spPr/>
        <p:txBody>
          <a:bodyPr>
            <a:normAutofit/>
          </a:bodyPr>
          <a:lstStyle/>
          <a:p>
            <a:r>
              <a:rPr lang="it-IT" sz="2800" dirty="0" smtClean="0">
                <a:latin typeface="Cambria"/>
                <a:ea typeface="Times New Roman"/>
                <a:cs typeface="Times New Roman"/>
              </a:rPr>
              <a:t>I </a:t>
            </a:r>
            <a:r>
              <a:rPr lang="it-IT" sz="2800" dirty="0">
                <a:latin typeface="Cambria"/>
                <a:ea typeface="Times New Roman"/>
                <a:cs typeface="Times New Roman"/>
              </a:rPr>
              <a:t>percorsi assistenziali nelle strutture territoriali: dal Distretto al </a:t>
            </a:r>
            <a:r>
              <a:rPr lang="it-IT" sz="2800" dirty="0" smtClean="0">
                <a:latin typeface="Cambria"/>
                <a:ea typeface="Times New Roman"/>
                <a:cs typeface="Times New Roman"/>
              </a:rPr>
              <a:t>PTA</a:t>
            </a:r>
            <a:endParaRPr lang="it-IT" dirty="0"/>
          </a:p>
        </p:txBody>
      </p:sp>
    </p:spTree>
    <p:extLst>
      <p:ext uri="{BB962C8B-B14F-4D97-AF65-F5344CB8AC3E}">
        <p14:creationId xmlns:p14="http://schemas.microsoft.com/office/powerpoint/2010/main" val="183970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compito fondamentale del Distretto è la presa in carico globale della persona con continuità dell’assistenza e integrazione socio sanitaria. La presa in carico comporta un piano di assistenza personalizzato con l’intervento di un  gruppo di professionisti che con un intervento integrato realizzano una sorta di ospedalizzazione a domicilio in grado anche di ridurre l’uso improprio dei Pronto </a:t>
            </a:r>
            <a:r>
              <a:rPr lang="it-IT" smtClean="0"/>
              <a:t>soccorso ospedalieri. </a:t>
            </a:r>
            <a:endParaRPr lang="it-IT" dirty="0"/>
          </a:p>
        </p:txBody>
      </p:sp>
      <p:sp>
        <p:nvSpPr>
          <p:cNvPr id="3" name="Titolo 2"/>
          <p:cNvSpPr>
            <a:spLocks noGrp="1"/>
          </p:cNvSpPr>
          <p:nvPr>
            <p:ph type="title"/>
          </p:nvPr>
        </p:nvSpPr>
        <p:spPr/>
        <p:txBody>
          <a:bodyPr/>
          <a:lstStyle/>
          <a:p>
            <a:r>
              <a:rPr lang="it-IT" sz="2800" dirty="0">
                <a:latin typeface="Cambria"/>
                <a:ea typeface="Times New Roman"/>
                <a:cs typeface="Times New Roman"/>
              </a:rPr>
              <a:t>I percorsi assistenziali nelle strutture territoriali: dal Distretto al PTA</a:t>
            </a:r>
            <a:endParaRPr lang="it-IT" dirty="0"/>
          </a:p>
        </p:txBody>
      </p:sp>
    </p:spTree>
    <p:extLst>
      <p:ext uri="{BB962C8B-B14F-4D97-AF65-F5344CB8AC3E}">
        <p14:creationId xmlns:p14="http://schemas.microsoft.com/office/powerpoint/2010/main" val="1099983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presa in carico della persona nella sua interezza, in risposta alla complessità dei processi assistenziali, presuppone l’integrazione tra strutture ospedaliere e territorio con la creazione delle Reti cliniche integrate. Tale modello, in cui non viene individuata una gerarchia tra i nodi della rete, prende in carico le patologie mediante la definizione dei Percorsi Diagnostico Terapeutici Assistenziali.</a:t>
            </a:r>
            <a:endParaRPr lang="it-IT" dirty="0"/>
          </a:p>
        </p:txBody>
      </p:sp>
      <p:sp>
        <p:nvSpPr>
          <p:cNvPr id="3" name="Titolo 2"/>
          <p:cNvSpPr>
            <a:spLocks noGrp="1"/>
          </p:cNvSpPr>
          <p:nvPr>
            <p:ph type="title"/>
          </p:nvPr>
        </p:nvSpPr>
        <p:spPr/>
        <p:txBody>
          <a:bodyPr/>
          <a:lstStyle/>
          <a:p>
            <a:r>
              <a:rPr lang="it-IT" sz="2800" dirty="0">
                <a:latin typeface="Cambria"/>
                <a:ea typeface="Times New Roman"/>
                <a:cs typeface="Times New Roman"/>
              </a:rPr>
              <a:t>I percorsi assistenziali nelle strutture territoriali: dal Distretto al PTA</a:t>
            </a:r>
            <a:endParaRPr lang="it-IT" dirty="0"/>
          </a:p>
        </p:txBody>
      </p:sp>
    </p:spTree>
    <p:extLst>
      <p:ext uri="{BB962C8B-B14F-4D97-AF65-F5344CB8AC3E}">
        <p14:creationId xmlns:p14="http://schemas.microsoft.com/office/powerpoint/2010/main" val="2815933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Il PSR 2018-20 prevede </a:t>
            </a:r>
            <a:r>
              <a:rPr lang="it-IT" dirty="0"/>
              <a:t>due tipologie di reti cliniche: le reti tempo-dipendenti e le reti di integrazione tra ospedale e territorio. </a:t>
            </a:r>
          </a:p>
          <a:p>
            <a:r>
              <a:rPr lang="it-IT" dirty="0"/>
              <a:t>3.6.1 Reti tempo-dipendenti ex DM n.70/2015 Allo stato attuale la Regione Basilicata ha formalizzato una prima strutturazione delle reti tempo dipendenti ed approvato specifici percorsi diagnostico terapeutici per IMA, ICTUS, POLITRAUMA. .</a:t>
            </a:r>
          </a:p>
          <a:p>
            <a:endParaRPr lang="it-IT" dirty="0"/>
          </a:p>
        </p:txBody>
      </p:sp>
      <p:sp>
        <p:nvSpPr>
          <p:cNvPr id="3" name="Titolo 2"/>
          <p:cNvSpPr>
            <a:spLocks noGrp="1"/>
          </p:cNvSpPr>
          <p:nvPr>
            <p:ph type="title"/>
          </p:nvPr>
        </p:nvSpPr>
        <p:spPr/>
        <p:txBody>
          <a:bodyPr/>
          <a:lstStyle/>
          <a:p>
            <a:r>
              <a:rPr lang="it-IT" sz="3600" dirty="0"/>
              <a:t>Piano Regionale della Salute e dei Servizi alla Persona PRS 2018 - 2020</a:t>
            </a:r>
            <a:endParaRPr lang="it-IT" dirty="0"/>
          </a:p>
        </p:txBody>
      </p:sp>
    </p:spTree>
    <p:extLst>
      <p:ext uri="{BB962C8B-B14F-4D97-AF65-F5344CB8AC3E}">
        <p14:creationId xmlns:p14="http://schemas.microsoft.com/office/powerpoint/2010/main" val="3226749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484784"/>
            <a:ext cx="7408333" cy="4641379"/>
          </a:xfrm>
        </p:spPr>
        <p:txBody>
          <a:bodyPr>
            <a:noAutofit/>
          </a:bodyPr>
          <a:lstStyle/>
          <a:p>
            <a:pPr marL="0" indent="0" algn="just">
              <a:buNone/>
            </a:pPr>
            <a:endParaRPr lang="it-IT" sz="1800" dirty="0" smtClean="0"/>
          </a:p>
          <a:p>
            <a:endParaRPr lang="it-IT" sz="1800" dirty="0"/>
          </a:p>
          <a:p>
            <a:pPr algn="just"/>
            <a:r>
              <a:rPr lang="it-IT" dirty="0" smtClean="0"/>
              <a:t>Reti </a:t>
            </a:r>
            <a:r>
              <a:rPr lang="it-IT" dirty="0"/>
              <a:t>di integrazione tra ospedale e territorio :</a:t>
            </a:r>
            <a:r>
              <a:rPr lang="it-IT" dirty="0" smtClean="0"/>
              <a:t> </a:t>
            </a:r>
            <a:r>
              <a:rPr lang="it-IT" dirty="0"/>
              <a:t>l’ospedale è concepito come uno snodo di alta specializzazione del sistema cure per la cronicità, che interagisce con l’assistenza primaria e con la specialistica ambulatoriale attraverso nuove formule organizzative che prevedano la creazione di reti multi-specialistiche dedicate e dimissioni assistite nel territorio. </a:t>
            </a:r>
            <a:r>
              <a:rPr lang="it-IT" dirty="0" smtClean="0"/>
              <a:t> </a:t>
            </a:r>
            <a:r>
              <a:rPr lang="it-IT" dirty="0"/>
              <a:t>La individuazione di PDTA per ognuna delle patologie deve tenere conto anche di indicatori per poter monitorare i livelli di adesione</a:t>
            </a:r>
            <a:r>
              <a:rPr lang="it-IT" dirty="0" smtClean="0"/>
              <a:t>.). </a:t>
            </a:r>
            <a:endParaRPr lang="it-IT" dirty="0"/>
          </a:p>
        </p:txBody>
      </p:sp>
      <p:sp>
        <p:nvSpPr>
          <p:cNvPr id="3" name="Titolo 2"/>
          <p:cNvSpPr>
            <a:spLocks noGrp="1"/>
          </p:cNvSpPr>
          <p:nvPr>
            <p:ph type="title"/>
          </p:nvPr>
        </p:nvSpPr>
        <p:spPr/>
        <p:txBody>
          <a:bodyPr>
            <a:normAutofit/>
          </a:bodyPr>
          <a:lstStyle/>
          <a:p>
            <a:r>
              <a:rPr lang="it-IT" sz="2800" dirty="0"/>
              <a:t>Piano Regionale della Salute e dei Servizi alla Persona PRS 2018 - 2020</a:t>
            </a:r>
          </a:p>
        </p:txBody>
      </p:sp>
    </p:spTree>
    <p:extLst>
      <p:ext uri="{BB962C8B-B14F-4D97-AF65-F5344CB8AC3E}">
        <p14:creationId xmlns:p14="http://schemas.microsoft.com/office/powerpoint/2010/main" val="3457578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lvl="0">
              <a:buClr>
                <a:srgbClr val="31B6FD"/>
              </a:buClr>
            </a:pPr>
            <a:r>
              <a:rPr lang="it-IT" sz="2000" dirty="0">
                <a:solidFill>
                  <a:srgbClr val="073E87"/>
                </a:solidFill>
              </a:rPr>
              <a:t>A completamento dell’episodio acuto ospedaliero, per i pazienti non ancora </a:t>
            </a:r>
            <a:r>
              <a:rPr lang="it-IT" sz="2000" dirty="0" err="1">
                <a:solidFill>
                  <a:srgbClr val="073E87"/>
                </a:solidFill>
              </a:rPr>
              <a:t>dimissibili</a:t>
            </a:r>
            <a:r>
              <a:rPr lang="it-IT" sz="2000" dirty="0">
                <a:solidFill>
                  <a:srgbClr val="073E87"/>
                </a:solidFill>
              </a:rPr>
              <a:t>, la scelta del modello assistenziale territoriale deve tener conto delle sue condizioni cliniche, delle necessità assistenziali e delle condizioni sociali. In considerazione delle valutazioni e combinazioni di tali aspetti si valuteranno le diverse tipologie di interventi: - assistenza domiciliare (AD) e domiciliare integrata (ADI); - ricovero in strutture di Lungodegenza; - ricovero in strutture di Riabilitazione; - assistenza in Residenze Sanitarie Assistenziali (RSA). </a:t>
            </a:r>
          </a:p>
          <a:p>
            <a:endParaRPr lang="it-IT" sz="2000" dirty="0"/>
          </a:p>
        </p:txBody>
      </p:sp>
      <p:sp>
        <p:nvSpPr>
          <p:cNvPr id="3" name="Titolo 2"/>
          <p:cNvSpPr>
            <a:spLocks noGrp="1"/>
          </p:cNvSpPr>
          <p:nvPr>
            <p:ph type="title"/>
          </p:nvPr>
        </p:nvSpPr>
        <p:spPr/>
        <p:txBody>
          <a:bodyPr/>
          <a:lstStyle/>
          <a:p>
            <a:r>
              <a:rPr lang="it-IT" sz="2800" dirty="0"/>
              <a:t>Piano Regionale della Salute e dei Servizi alla Persona PRS 2018 - 2020</a:t>
            </a:r>
            <a:endParaRPr lang="it-IT" dirty="0"/>
          </a:p>
        </p:txBody>
      </p:sp>
    </p:spTree>
    <p:extLst>
      <p:ext uri="{BB962C8B-B14F-4D97-AF65-F5344CB8AC3E}">
        <p14:creationId xmlns:p14="http://schemas.microsoft.com/office/powerpoint/2010/main" val="2455257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just"/>
            <a:r>
              <a:rPr lang="it-IT" dirty="0" smtClean="0"/>
              <a:t>Le riforme del sistema sanitario negli anni 90 e la costituzione di Aziende sanitarie, spesso a dimensione provinciale, hanno  cambiato le caratteristiche del Distretto che è passato da luogo di erogazione di prestazioni sanitarie di primo livello ad un centro di governo di una complessa rete di servizi territoriali.</a:t>
            </a:r>
          </a:p>
          <a:p>
            <a:pPr algn="just"/>
            <a:r>
              <a:rPr lang="it-IT" dirty="0" smtClean="0"/>
              <a:t> L’ospedale non è più la sola risposta alla domanda di salute dei cittadini, ma il luogo di cura degli eventi acuti, mentre sul territorio, nel Distretto, viene attuata la prevenzione, la diagnosi e terapia delle patologie croniche, l’assistenza ai disabili e non autosufficienti. In tale contesto le PTA sono uno strumento importante nella cura e riabilitazione del paziente.</a:t>
            </a:r>
            <a:endParaRPr lang="it-IT" dirty="0"/>
          </a:p>
        </p:txBody>
      </p:sp>
      <p:sp>
        <p:nvSpPr>
          <p:cNvPr id="3" name="Titolo 2"/>
          <p:cNvSpPr>
            <a:spLocks noGrp="1"/>
          </p:cNvSpPr>
          <p:nvPr>
            <p:ph type="title"/>
          </p:nvPr>
        </p:nvSpPr>
        <p:spPr/>
        <p:txBody>
          <a:bodyPr/>
          <a:lstStyle/>
          <a:p>
            <a:r>
              <a:rPr lang="it-IT" dirty="0" smtClean="0"/>
              <a:t>conclusioni</a:t>
            </a:r>
            <a:endParaRPr lang="it-IT" dirty="0"/>
          </a:p>
        </p:txBody>
      </p:sp>
    </p:spTree>
    <p:extLst>
      <p:ext uri="{BB962C8B-B14F-4D97-AF65-F5344CB8AC3E}">
        <p14:creationId xmlns:p14="http://schemas.microsoft.com/office/powerpoint/2010/main" val="114810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d.lgs. N. 229/1999 potenzia notevolmente il Distretto che si configura come una macrostruttura aziendale interconnessa alle comunità locali ed alle esigenze socio sanitarie dei cittadini.</a:t>
            </a:r>
          </a:p>
          <a:p>
            <a:pPr algn="just"/>
            <a:r>
              <a:rPr lang="it-IT" dirty="0" smtClean="0"/>
              <a:t>Il Distretto deve coordinarsi con gli enti locali per garantire azioni a forte valenza socio sanitaria, governare la domanda e garantire l’assistenza primaria.</a:t>
            </a:r>
            <a:endParaRPr lang="it-IT" dirty="0"/>
          </a:p>
        </p:txBody>
      </p:sp>
      <p:sp>
        <p:nvSpPr>
          <p:cNvPr id="3" name="Titolo 2"/>
          <p:cNvSpPr>
            <a:spLocks noGrp="1"/>
          </p:cNvSpPr>
          <p:nvPr>
            <p:ph type="title"/>
          </p:nvPr>
        </p:nvSpPr>
        <p:spPr/>
        <p:txBody>
          <a:bodyPr>
            <a:normAutofit/>
          </a:bodyPr>
          <a:lstStyle/>
          <a:p>
            <a:r>
              <a:rPr lang="it-IT" sz="2800" dirty="0">
                <a:latin typeface="Cambria"/>
                <a:ea typeface="Times New Roman"/>
                <a:cs typeface="Times New Roman"/>
              </a:rPr>
              <a:t>I percorsi assistenziali nelle strutture territoriali: dal Distretto al PTA</a:t>
            </a:r>
            <a:endParaRPr lang="it-IT" sz="2800" dirty="0"/>
          </a:p>
        </p:txBody>
      </p:sp>
    </p:spTree>
    <p:extLst>
      <p:ext uri="{BB962C8B-B14F-4D97-AF65-F5344CB8AC3E}">
        <p14:creationId xmlns:p14="http://schemas.microsoft.com/office/powerpoint/2010/main" val="322795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Il d. </a:t>
            </a:r>
            <a:r>
              <a:rPr lang="it-IT" dirty="0" err="1" smtClean="0"/>
              <a:t>lgs</a:t>
            </a:r>
            <a:r>
              <a:rPr lang="it-IT" dirty="0" smtClean="0"/>
              <a:t>. 229/1999 emana disposizioni che  valgono come principi e non come disposizioni tassative in modo da lasciar libere le regioni di adottare il modello organizzativo più adatto alle caratteristiche dei singoli servizi sanitari regionali pur nel rispetto degli indirizzi generali.</a:t>
            </a:r>
          </a:p>
          <a:p>
            <a:pPr algn="just"/>
            <a:r>
              <a:rPr lang="it-IT" dirty="0" smtClean="0"/>
              <a:t>La Regione Basilicata con la legge regionale n° 39 del 31.10.2001 ha promulgato norme relative all’organizzazione e le funzioni dei distretti sanitari.</a:t>
            </a:r>
            <a:endParaRPr lang="it-IT" dirty="0"/>
          </a:p>
        </p:txBody>
      </p:sp>
      <p:sp>
        <p:nvSpPr>
          <p:cNvPr id="3" name="Titolo 2"/>
          <p:cNvSpPr>
            <a:spLocks noGrp="1"/>
          </p:cNvSpPr>
          <p:nvPr>
            <p:ph type="title"/>
          </p:nvPr>
        </p:nvSpPr>
        <p:spPr/>
        <p:txBody>
          <a:bodyPr>
            <a:normAutofit/>
          </a:bodyPr>
          <a:lstStyle/>
          <a:p>
            <a:r>
              <a:rPr lang="it-IT" sz="3600" dirty="0"/>
              <a:t>I percorsi assistenziali nelle strutture territoriali: dal Distretto al PTA</a:t>
            </a:r>
          </a:p>
        </p:txBody>
      </p:sp>
    </p:spTree>
    <p:extLst>
      <p:ext uri="{BB962C8B-B14F-4D97-AF65-F5344CB8AC3E}">
        <p14:creationId xmlns:p14="http://schemas.microsoft.com/office/powerpoint/2010/main" val="88211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just"/>
            <a:r>
              <a:rPr lang="it-IT" dirty="0" smtClean="0"/>
              <a:t>La legge regionale n° 39/01 « riordino e razionalizzazione del Sistema Sanitario Regionale» ha abrogato la legge regionale n. 1 del 3.1.1980 : Organizzazione, gestione e funzionamento del Servizio Sanitario Regionale che prevedeva l’area funzionale dei servizi sanitari di base, denominata distretto di base.</a:t>
            </a:r>
          </a:p>
          <a:p>
            <a:pPr algn="just"/>
            <a:r>
              <a:rPr lang="it-IT" dirty="0" smtClean="0"/>
              <a:t>Il Distretto di base assicura agli utenti, nel posto in cui vivono e lavorano, le attività e le prestazioni sanitarie di primo livello.</a:t>
            </a:r>
          </a:p>
          <a:p>
            <a:pPr algn="just"/>
            <a:r>
              <a:rPr lang="it-IT" dirty="0" smtClean="0"/>
              <a:t>I servizi integrativi di quelli di base, assicurati dai poliambulatori a servizio di uno o più distretti, riguardano prestazioni specialistiche richieste dal medico di base che può discutere il caso con lo specialista.</a:t>
            </a:r>
            <a:endParaRPr lang="it-IT" dirty="0"/>
          </a:p>
        </p:txBody>
      </p:sp>
      <p:sp>
        <p:nvSpPr>
          <p:cNvPr id="3" name="Titolo 2"/>
          <p:cNvSpPr>
            <a:spLocks noGrp="1"/>
          </p:cNvSpPr>
          <p:nvPr>
            <p:ph type="title"/>
          </p:nvPr>
        </p:nvSpPr>
        <p:spPr/>
        <p:txBody>
          <a:bodyPr/>
          <a:lstStyle/>
          <a:p>
            <a:r>
              <a:rPr lang="it-IT" sz="2800" dirty="0">
                <a:latin typeface="Cambria"/>
                <a:ea typeface="Times New Roman"/>
                <a:cs typeface="Times New Roman"/>
              </a:rPr>
              <a:t>I percorsi assistenziali nelle strutture territoriali: dal Distretto al PTA</a:t>
            </a:r>
            <a:endParaRPr lang="it-IT" dirty="0"/>
          </a:p>
        </p:txBody>
      </p:sp>
    </p:spTree>
    <p:extLst>
      <p:ext uri="{BB962C8B-B14F-4D97-AF65-F5344CB8AC3E}">
        <p14:creationId xmlns:p14="http://schemas.microsoft.com/office/powerpoint/2010/main" val="261572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1916832"/>
            <a:ext cx="7408333" cy="3450696"/>
          </a:xfrm>
        </p:spPr>
        <p:txBody>
          <a:bodyPr>
            <a:normAutofit fontScale="25000" lnSpcReduction="20000"/>
          </a:bodyPr>
          <a:lstStyle/>
          <a:p>
            <a:r>
              <a:rPr lang="it-IT" sz="8000" b="1" dirty="0"/>
              <a:t>Art. 30</a:t>
            </a:r>
          </a:p>
          <a:p>
            <a:r>
              <a:rPr lang="it-IT" sz="8000" dirty="0"/>
              <a:t>Distretti Sanitari di Base (17)</a:t>
            </a:r>
          </a:p>
          <a:p>
            <a:r>
              <a:rPr lang="it-IT" sz="8000" dirty="0"/>
              <a:t>[1. I distretti sono articolazioni territoriali e funzionali delle Aziende U.S.L., con caratteristiche di autonomia organizzativa e gestionale nell'àmbito degli indirizzi e delle direttive emanate dal Direttore generale, dotati di autonomia tecnico-gestionale </a:t>
            </a:r>
            <a:r>
              <a:rPr lang="it-IT" sz="8000" dirty="0" err="1"/>
              <a:t>economica-finanziaria</a:t>
            </a:r>
            <a:r>
              <a:rPr lang="it-IT" sz="8000" dirty="0"/>
              <a:t> soggetti a rendicontazione analitica con contabilità separata nell'àmbito del Bilancio aziendale la cui. organizzazione e funzionamento è definita con l'Atto aziendale di cui all'art. 14.</a:t>
            </a:r>
          </a:p>
          <a:p>
            <a:r>
              <a:rPr lang="it-IT" sz="8000" dirty="0"/>
              <a:t>2. Essi </a:t>
            </a:r>
            <a:r>
              <a:rPr lang="it-IT" sz="8000" dirty="0" smtClean="0"/>
              <a:t>assicurano:</a:t>
            </a:r>
            <a:r>
              <a:rPr lang="it-IT" sz="8000" dirty="0"/>
              <a:t/>
            </a:r>
            <a:br>
              <a:rPr lang="it-IT" sz="8000" dirty="0"/>
            </a:br>
            <a:r>
              <a:rPr lang="it-IT" sz="8000" dirty="0"/>
              <a:t>a) l'assistenza primaria, ivi compresa la continuità assistenziale, attraverso il necessario coordinamento e l'approccio multidisciplinare, in ambulatorio e a domicilio, tra medici di medicina generale, pediatri di libera scelta, servizi di guardia medica notturna e festiva e presidi specialistici ambulatoriali;</a:t>
            </a:r>
            <a:br>
              <a:rPr lang="it-IT" sz="8000" dirty="0"/>
            </a:br>
            <a:endParaRPr lang="it-IT" sz="8000" dirty="0"/>
          </a:p>
          <a:p>
            <a:endParaRPr lang="it-IT" sz="7200" dirty="0"/>
          </a:p>
        </p:txBody>
      </p:sp>
      <p:sp>
        <p:nvSpPr>
          <p:cNvPr id="3" name="Titolo 2"/>
          <p:cNvSpPr>
            <a:spLocks noGrp="1"/>
          </p:cNvSpPr>
          <p:nvPr>
            <p:ph type="title"/>
          </p:nvPr>
        </p:nvSpPr>
        <p:spPr/>
        <p:txBody>
          <a:bodyPr>
            <a:normAutofit/>
          </a:bodyPr>
          <a:lstStyle/>
          <a:p>
            <a:r>
              <a:rPr lang="it-IT" sz="3200" dirty="0" smtClean="0"/>
              <a:t>L. Regione Basilicata 39/2001</a:t>
            </a:r>
            <a:endParaRPr lang="it-IT" sz="3200" dirty="0"/>
          </a:p>
        </p:txBody>
      </p:sp>
    </p:spTree>
    <p:extLst>
      <p:ext uri="{BB962C8B-B14F-4D97-AF65-F5344CB8AC3E}">
        <p14:creationId xmlns:p14="http://schemas.microsoft.com/office/powerpoint/2010/main" val="756936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71600" y="2708920"/>
            <a:ext cx="7408333" cy="3921299"/>
          </a:xfrm>
        </p:spPr>
        <p:txBody>
          <a:bodyPr>
            <a:noAutofit/>
          </a:bodyPr>
          <a:lstStyle/>
          <a:p>
            <a:r>
              <a:rPr lang="it-IT" sz="2000" dirty="0"/>
              <a:t>b) Il coordinamento dei medici di medicina generale e dei pediatri di libera scelta con le strutture operative a gestione diretta, organizzate in base al modello dipartimentale, nonché con i servizi specialistici ambulatoriali e le strutture ospedaliere ed </a:t>
            </a:r>
            <a:r>
              <a:rPr lang="it-IT" sz="2000" dirty="0" err="1"/>
              <a:t>extraospedaliere</a:t>
            </a:r>
            <a:r>
              <a:rPr lang="it-IT" sz="2000" dirty="0"/>
              <a:t> </a:t>
            </a:r>
            <a:r>
              <a:rPr lang="it-IT" sz="2000" dirty="0" smtClean="0"/>
              <a:t>accreditate. </a:t>
            </a:r>
            <a:r>
              <a:rPr lang="it-IT" sz="2000" dirty="0"/>
              <a:t/>
            </a:r>
            <a:br>
              <a:rPr lang="it-IT" sz="2000" dirty="0"/>
            </a:br>
            <a:r>
              <a:rPr lang="it-IT" sz="2000" dirty="0"/>
              <a:t>c) l'erogazione delle prestazioni sanitarie a rilevanza sociale, connotate da specifica ed elevata integrazione nonché delle prestazioni sociali di rilevanza sanitaria se delegato dai comuni</a:t>
            </a:r>
            <a:r>
              <a:rPr lang="it-IT" sz="2000" dirty="0" smtClean="0"/>
              <a:t>;</a:t>
            </a:r>
            <a:r>
              <a:rPr lang="it-IT" sz="2000" dirty="0"/>
              <a:t/>
            </a:r>
            <a:br>
              <a:rPr lang="it-IT" sz="2000" dirty="0"/>
            </a:br>
            <a:r>
              <a:rPr lang="it-IT" sz="2000" dirty="0"/>
              <a:t>d) assistenza specialistica ambulatoriale</a:t>
            </a:r>
            <a:r>
              <a:rPr lang="it-IT" sz="2000" dirty="0" smtClean="0"/>
              <a:t>;</a:t>
            </a:r>
            <a:r>
              <a:rPr lang="it-IT" sz="2000" dirty="0"/>
              <a:t/>
            </a:r>
            <a:br>
              <a:rPr lang="it-IT" sz="2000" dirty="0"/>
            </a:br>
            <a:r>
              <a:rPr lang="it-IT" sz="2000" dirty="0"/>
              <a:t>e) assistenza infermieristica</a:t>
            </a:r>
            <a:r>
              <a:rPr lang="it-IT" sz="2000" dirty="0" smtClean="0"/>
              <a:t>;</a:t>
            </a:r>
            <a:r>
              <a:rPr lang="it-IT" sz="2000" dirty="0"/>
              <a:t/>
            </a:r>
            <a:br>
              <a:rPr lang="it-IT" sz="2000" dirty="0"/>
            </a:br>
            <a:r>
              <a:rPr lang="it-IT" sz="2000" dirty="0"/>
              <a:t>f) attività o servizi per la prevenzione e la cura delle tossicodipendenze</a:t>
            </a:r>
            <a:r>
              <a:rPr lang="it-IT" sz="2000" dirty="0" smtClean="0"/>
              <a:t>;</a:t>
            </a:r>
            <a:r>
              <a:rPr lang="it-IT" sz="2000" dirty="0"/>
              <a:t/>
            </a:r>
            <a:br>
              <a:rPr lang="it-IT" sz="2000" dirty="0"/>
            </a:br>
            <a:endParaRPr lang="it-IT" sz="2000" dirty="0"/>
          </a:p>
        </p:txBody>
      </p:sp>
      <p:sp>
        <p:nvSpPr>
          <p:cNvPr id="3" name="Titolo 2"/>
          <p:cNvSpPr>
            <a:spLocks noGrp="1"/>
          </p:cNvSpPr>
          <p:nvPr>
            <p:ph type="title"/>
          </p:nvPr>
        </p:nvSpPr>
        <p:spPr/>
        <p:txBody>
          <a:bodyPr>
            <a:normAutofit/>
          </a:bodyPr>
          <a:lstStyle/>
          <a:p>
            <a:r>
              <a:rPr lang="it-IT" sz="3600" dirty="0"/>
              <a:t>L. Regione Basilicata 39/2001</a:t>
            </a:r>
          </a:p>
        </p:txBody>
      </p:sp>
    </p:spTree>
    <p:extLst>
      <p:ext uri="{BB962C8B-B14F-4D97-AF65-F5344CB8AC3E}">
        <p14:creationId xmlns:p14="http://schemas.microsoft.com/office/powerpoint/2010/main" val="717795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dirty="0"/>
              <a:t>g) attività o servizi </a:t>
            </a:r>
            <a:r>
              <a:rPr lang="it-IT" dirty="0" err="1"/>
              <a:t>consultoriali</a:t>
            </a:r>
            <a:r>
              <a:rPr lang="it-IT" dirty="0"/>
              <a:t> per la tutela della salute dell'infanzia, della donna e della famiglia;</a:t>
            </a:r>
            <a:br>
              <a:rPr lang="it-IT" dirty="0"/>
            </a:br>
            <a:r>
              <a:rPr lang="it-IT" dirty="0"/>
              <a:t>h) attività o servizi rivolti a disabili ed anziani;</a:t>
            </a:r>
            <a:br>
              <a:rPr lang="it-IT" dirty="0"/>
            </a:br>
            <a:r>
              <a:rPr lang="it-IT" dirty="0"/>
              <a:t>i) attività a servizi di assistenza domiciliare integrata, ivi compresa l'assistenza farmaceutica;</a:t>
            </a:r>
            <a:br>
              <a:rPr lang="it-IT" dirty="0"/>
            </a:br>
            <a:r>
              <a:rPr lang="it-IT" dirty="0"/>
              <a:t>l) attività o servizi per le patologie da HIV e per le patologie in fase terminale.</a:t>
            </a:r>
            <a:br>
              <a:rPr lang="it-IT" dirty="0"/>
            </a:br>
            <a:r>
              <a:rPr lang="it-IT" dirty="0"/>
              <a:t>Trovano inoltre collocazione funzionale nel distretto le articolazioni organizzative del dipartimento di salute mentale e del dipartimento di prevenzione, con particolare riferimento ai servizi alla persona.</a:t>
            </a:r>
          </a:p>
          <a:p>
            <a:endParaRPr lang="it-IT" dirty="0"/>
          </a:p>
        </p:txBody>
      </p:sp>
      <p:sp>
        <p:nvSpPr>
          <p:cNvPr id="3" name="Titolo 2"/>
          <p:cNvSpPr>
            <a:spLocks noGrp="1"/>
          </p:cNvSpPr>
          <p:nvPr>
            <p:ph type="title"/>
          </p:nvPr>
        </p:nvSpPr>
        <p:spPr/>
        <p:txBody>
          <a:bodyPr/>
          <a:lstStyle/>
          <a:p>
            <a:r>
              <a:rPr lang="it-IT" dirty="0"/>
              <a:t>L. Regione Basilicata 39/2001</a:t>
            </a:r>
          </a:p>
        </p:txBody>
      </p:sp>
    </p:spTree>
    <p:extLst>
      <p:ext uri="{BB962C8B-B14F-4D97-AF65-F5344CB8AC3E}">
        <p14:creationId xmlns:p14="http://schemas.microsoft.com/office/powerpoint/2010/main" val="1217060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a:t>3. </a:t>
            </a:r>
            <a:r>
              <a:rPr lang="it-IT" u="sng" dirty="0">
                <a:solidFill>
                  <a:srgbClr val="FF0000"/>
                </a:solidFill>
              </a:rPr>
              <a:t>I distretti assicurano prestazioni di prevenzione, diagnosi, cura e riabilitazione </a:t>
            </a:r>
            <a:r>
              <a:rPr lang="it-IT" u="sng" dirty="0" smtClean="0">
                <a:solidFill>
                  <a:srgbClr val="FF0000"/>
                </a:solidFill>
              </a:rPr>
              <a:t>nell‘ambito </a:t>
            </a:r>
            <a:r>
              <a:rPr lang="it-IT" u="sng" dirty="0">
                <a:solidFill>
                  <a:srgbClr val="FF0000"/>
                </a:solidFill>
              </a:rPr>
              <a:t>dell'assistenza sanitaria di base e specialistica territoriale, sia mediante erogazione diretta, sia organizzando l'accesso dei cittadini ad altri presidi, strutture dell'Azienda U.S.L. o a strutture private accreditate</a:t>
            </a:r>
            <a:r>
              <a:rPr lang="it-IT" dirty="0"/>
              <a:t>.</a:t>
            </a:r>
          </a:p>
          <a:p>
            <a:r>
              <a:rPr lang="it-IT" dirty="0"/>
              <a:t>4. I distretti svolgono, altresì, </a:t>
            </a:r>
            <a:r>
              <a:rPr lang="it-IT" u="sng" dirty="0">
                <a:solidFill>
                  <a:srgbClr val="FF0000"/>
                </a:solidFill>
              </a:rPr>
              <a:t>le attività socio-assistenziali </a:t>
            </a:r>
            <a:r>
              <a:rPr lang="it-IT" dirty="0"/>
              <a:t>di base delegate dagli Enti Locali alla Azienda U.S.L. ai sensi del comma 3 dell'art. 3 del decreto legislativo di riordino, assicurandone </a:t>
            </a:r>
            <a:r>
              <a:rPr lang="it-IT" u="sng" dirty="0">
                <a:solidFill>
                  <a:srgbClr val="FF0000"/>
                </a:solidFill>
              </a:rPr>
              <a:t>l'integrazione con le attività di assistenza sanitaria.</a:t>
            </a:r>
          </a:p>
          <a:p>
            <a:endParaRPr lang="it-IT" dirty="0"/>
          </a:p>
        </p:txBody>
      </p:sp>
      <p:sp>
        <p:nvSpPr>
          <p:cNvPr id="3" name="Titolo 2"/>
          <p:cNvSpPr>
            <a:spLocks noGrp="1"/>
          </p:cNvSpPr>
          <p:nvPr>
            <p:ph type="title"/>
          </p:nvPr>
        </p:nvSpPr>
        <p:spPr/>
        <p:txBody>
          <a:bodyPr/>
          <a:lstStyle/>
          <a:p>
            <a:r>
              <a:rPr lang="it-IT" dirty="0"/>
              <a:t>L. Regione Basilicata 39/2001</a:t>
            </a:r>
          </a:p>
        </p:txBody>
      </p:sp>
    </p:spTree>
    <p:extLst>
      <p:ext uri="{BB962C8B-B14F-4D97-AF65-F5344CB8AC3E}">
        <p14:creationId xmlns:p14="http://schemas.microsoft.com/office/powerpoint/2010/main" val="1661787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744</TotalTime>
  <Words>2230</Words>
  <Application>Microsoft Office PowerPoint</Application>
  <PresentationFormat>Presentazione su schermo (4:3)</PresentationFormat>
  <Paragraphs>82</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Onde</vt:lpstr>
      <vt:lpstr>Il Sistema Sanitario Nazionale e il Sistema Sanitario Regionale della Basilicata.</vt:lpstr>
      <vt:lpstr>I percorsi assistenziali nelle strutture territoriali: dal Distretto al PTA.</vt:lpstr>
      <vt:lpstr>I percorsi assistenziali nelle strutture territoriali: dal Distretto al PTA</vt:lpstr>
      <vt:lpstr>I percorsi assistenziali nelle strutture territoriali: dal Distretto al PTA</vt:lpstr>
      <vt:lpstr>I percorsi assistenziali nelle strutture territoriali: dal Distretto al PTA</vt:lpstr>
      <vt:lpstr>L. Regione Basilicata 39/2001</vt:lpstr>
      <vt:lpstr>L. Regione Basilicata 39/2001</vt:lpstr>
      <vt:lpstr>L. Regione Basilicata 39/2001</vt:lpstr>
      <vt:lpstr>L. Regione Basilicata 39/2001</vt:lpstr>
      <vt:lpstr>L. Regione Basilicata 39/2001</vt:lpstr>
      <vt:lpstr>L. Regione Basilicata 39/2001</vt:lpstr>
      <vt:lpstr>L.R. 12 DEL 1.7.2008 Riassetto organizzativo e territoriale del Servizio Sanitario Regionale.</vt:lpstr>
      <vt:lpstr>L.R. 12/2008</vt:lpstr>
      <vt:lpstr>DGR 1645 del 25.9.2009: direttive vincolanti per i Direttori Generali di ASP e ASM per l’organizzazione ed il funzionamento del macrolivello territoriale Distretto della Salute.</vt:lpstr>
      <vt:lpstr>DGR 1645 del 25.9.2009: direttive vincolanti per i Direttori Generali di ASP e ASM per l’organizzazione ed il funzionamento del macrolivello territoriale Distretto della Salute.</vt:lpstr>
      <vt:lpstr>DGR 1645 del 25.9.2009: direttive vincolanti per i Direttori Generali di ASP e ASM per l’organizzazione ed il funzionamento del macrolivello territoriale Distretto della Salute.</vt:lpstr>
      <vt:lpstr>DGR 1645 del 25.9.2009: direttive vincolanti per i Direttori Generali di ASP e ASM per l’organizzazione ed il funzionamento del macrolivello territoriale Distretto della Salute.</vt:lpstr>
      <vt:lpstr>DGR 1645 del 25.9.2009: direttive vincolanti per i Direttori Generali di ASP e ASM per l’organizzazione ed il funzionamento del macrolivello territoriale Distretto della Salute.</vt:lpstr>
      <vt:lpstr>DGR 1645 del 25.9.2009: direttive vincolanti per i Direttori Generali di ASP e ASM per l’organizzazione ed il funzionamento del macrolivello territoriale Distretto della Salute.</vt:lpstr>
      <vt:lpstr>I percorsi assistenziali nelle strutture territoriali: dal Distretto al PTA</vt:lpstr>
      <vt:lpstr>I percorsi assistenziali nelle strutture territoriali: dal Distretto al PTA</vt:lpstr>
      <vt:lpstr>Piano Regionale della Salute e dei Servizi alla Persona PRS 2018 - 2020</vt:lpstr>
      <vt:lpstr>I percorsi assistenziali nelle strutture territoriali: dal Distretto al PTA</vt:lpstr>
      <vt:lpstr>I percorsi assistenziali nelle strutture territoriali: dal Distretto al PTA</vt:lpstr>
      <vt:lpstr>I percorsi assistenziali nelle strutture territoriali: dal Distretto al PTA</vt:lpstr>
      <vt:lpstr>Piano Regionale della Salute e dei Servizi alla Persona PRS 2018 - 2020</vt:lpstr>
      <vt:lpstr>Piano Regionale della Salute e dei Servizi alla Persona PRS 2018 - 2020</vt:lpstr>
      <vt:lpstr>Piano Regionale della Salute e dei Servizi alla Persona PRS 2018 - 2020</vt:lpstr>
      <vt:lpstr>conclusioni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75</cp:revision>
  <dcterms:created xsi:type="dcterms:W3CDTF">2019-01-02T16:21:14Z</dcterms:created>
  <dcterms:modified xsi:type="dcterms:W3CDTF">2019-03-01T19:39:43Z</dcterms:modified>
</cp:coreProperties>
</file>